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7559675" cx="10691800"/>
  <p:notesSz cx="6858000" cy="9144000"/>
  <p:embeddedFontLs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OpenSans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97db8280f_0_4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697db8280f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697db8280f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697db8280f_0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697db8280f_0_53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697db8280f_0_5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697db8280f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697db8280f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697db8280f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3697db8280f_0_65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697db8280f_0_70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697db8280f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697db8280f_0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97db8280f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697db8280f_0_7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697db8280f_0_8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697db8280f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697db8280f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697db8280f_0_8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697db8280f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697db8280f_0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697db8280f_0_96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697db8280f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697db8280f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246188" y="1143000"/>
            <a:ext cx="43656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97db8280f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3697db8280f_0_1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697db8280f_0_2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697db8280f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697db8280f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97db8280f_0_29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697db8280f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697db8280f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97db8280f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697db8280f_0_12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97db8280f_0_38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97db8280f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697db8280f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697db8280f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697db8280f_0_7:notes"/>
          <p:cNvSpPr/>
          <p:nvPr>
            <p:ph idx="2" type="sldImg"/>
          </p:nvPr>
        </p:nvSpPr>
        <p:spPr>
          <a:xfrm>
            <a:off x="1246188" y="1143000"/>
            <a:ext cx="4365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6.png"/><Relationship Id="rId13" Type="http://schemas.openxmlformats.org/officeDocument/2006/relationships/image" Target="../media/image4.png"/><Relationship Id="rId1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5" Type="http://schemas.openxmlformats.org/officeDocument/2006/relationships/image" Target="../media/image17.png"/><Relationship Id="rId14" Type="http://schemas.openxmlformats.org/officeDocument/2006/relationships/image" Target="../media/image14.png"/><Relationship Id="rId17" Type="http://schemas.openxmlformats.org/officeDocument/2006/relationships/image" Target="../media/image15.png"/><Relationship Id="rId16" Type="http://schemas.openxmlformats.org/officeDocument/2006/relationships/image" Target="../media/image7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.png"/><Relationship Id="rId8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1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5.png"/><Relationship Id="rId4" Type="http://schemas.openxmlformats.org/officeDocument/2006/relationships/image" Target="../media/image18.png"/><Relationship Id="rId5" Type="http://schemas.openxmlformats.org/officeDocument/2006/relationships/image" Target="../media/image12.png"/><Relationship Id="rId6" Type="http://schemas.openxmlformats.org/officeDocument/2006/relationships/image" Target="../media/image20.png"/><Relationship Id="rId7" Type="http://schemas.openxmlformats.org/officeDocument/2006/relationships/image" Target="../media/image2.png"/><Relationship Id="rId8" Type="http://schemas.openxmlformats.org/officeDocument/2006/relationships/image" Target="../media/image1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lajd tytułowy (długi tytuł)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525" y="1983572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ctrTitle"/>
          </p:nvPr>
        </p:nvSpPr>
        <p:spPr>
          <a:xfrm>
            <a:off x="1385877" y="3070227"/>
            <a:ext cx="7920115" cy="10877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j z dopiskiem dofinansowane przez Unię Europejską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 rotWithShape="1">
          <a:blip r:embed="rId6">
            <a:alphaModFix amt="55000"/>
          </a:blip>
          <a:srcRect b="0" l="0" r="0" t="0"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 amt="55000"/>
          </a:blip>
          <a:srcRect b="0" l="0" r="0" t="0"/>
          <a:stretch/>
        </p:blipFill>
        <p:spPr>
          <a:xfrm>
            <a:off x="1365250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 amt="55000"/>
          </a:blip>
          <a:srcRect b="0" l="0" r="0" t="0"/>
          <a:stretch/>
        </p:blipFill>
        <p:spPr>
          <a:xfrm>
            <a:off x="1380511" y="12443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9">
            <a:alphaModFix amt="55000"/>
          </a:blip>
          <a:srcRect b="0" l="0" r="0" t="0"/>
          <a:stretch/>
        </p:blipFill>
        <p:spPr>
          <a:xfrm>
            <a:off x="4265786" y="538288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"/>
          <p:cNvPicPr preferRelativeResize="0"/>
          <p:nvPr/>
        </p:nvPicPr>
        <p:blipFill rotWithShape="1">
          <a:blip r:embed="rId10">
            <a:alphaModFix amt="55000"/>
          </a:blip>
          <a:srcRect b="0" l="0" r="0" t="0"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"/>
          <p:cNvPicPr preferRelativeResize="0"/>
          <p:nvPr/>
        </p:nvPicPr>
        <p:blipFill rotWithShape="1">
          <a:blip r:embed="rId11">
            <a:alphaModFix amt="55000"/>
          </a:blip>
          <a:srcRect b="0" l="0" r="0" t="0"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"/>
          <p:cNvPicPr preferRelativeResize="0"/>
          <p:nvPr/>
        </p:nvPicPr>
        <p:blipFill rotWithShape="1">
          <a:blip r:embed="rId12">
            <a:alphaModFix amt="55000"/>
          </a:blip>
          <a:srcRect b="0" l="0" r="0" t="0"/>
          <a:stretch/>
        </p:blipFill>
        <p:spPr>
          <a:xfrm>
            <a:off x="2814637" y="54356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"/>
          <p:cNvPicPr preferRelativeResize="0"/>
          <p:nvPr/>
        </p:nvPicPr>
        <p:blipFill rotWithShape="1">
          <a:blip r:embed="rId13">
            <a:alphaModFix amt="55000"/>
          </a:blip>
          <a:srcRect b="0" l="0" r="0" t="0"/>
          <a:stretch/>
        </p:blipFill>
        <p:spPr>
          <a:xfrm>
            <a:off x="3537018" y="535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"/>
          <p:cNvPicPr preferRelativeResize="0"/>
          <p:nvPr/>
        </p:nvPicPr>
        <p:blipFill rotWithShape="1">
          <a:blip r:embed="rId14">
            <a:alphaModFix amt="55000"/>
          </a:blip>
          <a:srcRect b="0" l="0" r="0" t="0"/>
          <a:stretch/>
        </p:blipFill>
        <p:spPr>
          <a:xfrm>
            <a:off x="2092256" y="53109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2"/>
          <p:cNvPicPr preferRelativeResize="0"/>
          <p:nvPr/>
        </p:nvPicPr>
        <p:blipFill rotWithShape="1">
          <a:blip r:embed="rId15">
            <a:alphaModFix amt="55000"/>
          </a:blip>
          <a:srcRect b="0" l="0" r="0" t="0"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 rotWithShape="1">
          <a:blip r:embed="rId16">
            <a:alphaModFix amt="55000"/>
          </a:blip>
          <a:srcRect b="0" l="0" r="0" t="0"/>
          <a:stretch/>
        </p:blipFill>
        <p:spPr>
          <a:xfrm>
            <a:off x="4265613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 rotWithShape="1">
          <a:blip r:embed="rId17">
            <a:alphaModFix amt="55000"/>
          </a:blip>
          <a:srcRect b="0" l="0" r="0" t="0"/>
          <a:stretch/>
        </p:blipFill>
        <p:spPr>
          <a:xfrm>
            <a:off x="2814637" y="1250549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końcowy" showMasterSp="0">
  <p:cSld name="Slajd końcow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1"/>
          <p:cNvSpPr/>
          <p:nvPr>
            <p:ph idx="2" type="pic"/>
          </p:nvPr>
        </p:nvSpPr>
        <p:spPr>
          <a:xfrm>
            <a:off x="1025525" y="0"/>
            <a:ext cx="8640763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Obraz zawierający tekst&#10;&#10;Opis wygenerowany automatycznie" id="94" name="Google Shape;9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975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>
            <p:ph type="title"/>
          </p:nvPr>
        </p:nvSpPr>
        <p:spPr>
          <a:xfrm>
            <a:off x="2825750" y="5593629"/>
            <a:ext cx="7559675" cy="705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znak Funduszy Europejskich" id="96" name="Google Shape;9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97" name="Google Shape;9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98" name="Google Shape;9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długi tytuł)" showMasterSp="0">
  <p:cSld name="Slajd tytułowy (długi tytuł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braz zawierający tekst&#10;&#10;Opis wygenerowany automatycznie" id="41" name="Google Shape;4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760" y="1973818"/>
            <a:ext cx="3959225" cy="72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 rotWithShape="1">
          <a:blip r:embed="rId3">
            <a:alphaModFix amt="55000"/>
          </a:blip>
          <a:srcRect b="0" l="0" r="0" t="0"/>
          <a:stretch/>
        </p:blipFill>
        <p:spPr>
          <a:xfrm>
            <a:off x="597632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/>
          <p:cNvPicPr preferRelativeResize="0"/>
          <p:nvPr/>
        </p:nvPicPr>
        <p:blipFill rotWithShape="1">
          <a:blip r:embed="rId4">
            <a:alphaModFix amt="55000"/>
          </a:blip>
          <a:srcRect b="0" l="0" r="0" t="0"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 rotWithShape="1">
          <a:blip r:embed="rId5">
            <a:alphaModFix amt="55000"/>
          </a:blip>
          <a:srcRect b="0" l="0" r="0" t="0"/>
          <a:stretch/>
        </p:blipFill>
        <p:spPr>
          <a:xfrm>
            <a:off x="3613944" y="54040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>
            <p:ph type="ctrTitle"/>
          </p:nvPr>
        </p:nvSpPr>
        <p:spPr>
          <a:xfrm>
            <a:off x="1385877" y="3059113"/>
            <a:ext cx="7920115" cy="1107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" type="subTitle"/>
          </p:nvPr>
        </p:nvSpPr>
        <p:spPr>
          <a:xfrm>
            <a:off x="1385888" y="4861794"/>
            <a:ext cx="7920037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1102"/>
              </a:spcBef>
              <a:spcAft>
                <a:spcPts val="0"/>
              </a:spcAft>
              <a:buSzPts val="2800"/>
              <a:buFont typeface="Open Sans"/>
              <a:buNone/>
              <a:defRPr b="1" sz="2800">
                <a:solidFill>
                  <a:schemeClr val="dk2"/>
                </a:solidFill>
              </a:defRPr>
            </a:lvl1pPr>
            <a:lvl2pPr lvl="1" algn="ctr">
              <a:lnSpc>
                <a:spcPct val="10884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Open Sans"/>
              <a:buNone/>
              <a:defRPr sz="2205"/>
            </a:lvl2pPr>
            <a:lvl3pPr lvl="2" algn="ctr">
              <a:lnSpc>
                <a:spcPct val="120967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Open Sans"/>
              <a:buNone/>
              <a:defRPr sz="1984"/>
            </a:lvl3pPr>
            <a:lvl4pPr lvl="3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136054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8" name="Google Shape;4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 sekcji" showMasterSp="0">
  <p:cSld name="Slajd tytuł sekcji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"/>
          <p:cNvSpPr/>
          <p:nvPr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>
            <p:ph idx="2" type="pic"/>
          </p:nvPr>
        </p:nvSpPr>
        <p:spPr>
          <a:xfrm>
            <a:off x="669925" y="0"/>
            <a:ext cx="6835775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 (krótki tytuł)" showMasterSp="0">
  <p:cSld name="Slajd tytułowy (krótki tytuł)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/>
          <p:nvPr>
            <p:ph idx="2" type="pic"/>
          </p:nvPr>
        </p:nvSpPr>
        <p:spPr>
          <a:xfrm>
            <a:off x="0" y="0"/>
            <a:ext cx="6784975" cy="522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5"/>
          <p:cNvSpPr/>
          <p:nvPr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5"/>
          <p:cNvSpPr txBox="1"/>
          <p:nvPr>
            <p:ph type="ctrTitle"/>
          </p:nvPr>
        </p:nvSpPr>
        <p:spPr>
          <a:xfrm>
            <a:off x="3172808" y="5579563"/>
            <a:ext cx="6133117" cy="6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0" type="dt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 Funduszy Europejskich" id="62" name="Google Shape;6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000" y="6371047"/>
            <a:ext cx="1621258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laga Unii Europejskie z dopiskiem dofinansowane przez Unię Europejską" id="63" name="Google Shape;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000" y="6371047"/>
            <a:ext cx="2633371" cy="9491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wy RP" id="64" name="Google Shape;6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2743" y="6370378"/>
            <a:ext cx="2239772" cy="950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az zawierający tekst&#10;&#10;Opis wygenerowany automatycznie" id="65" name="Google Shape;6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25750" y="4500563"/>
            <a:ext cx="3959225" cy="72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zawartość z paskiem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awartość bez paska" showMasterSp="0">
  <p:cSld name="1_Slajd - tytuł + zawartość bez paska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- tytuł + 2 elementy zawartości z paskiem" type="twoObj">
  <p:cSld name="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8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zdjęcie + zawartość z paskiem">
  <p:cSld name="1_Slajd - tytuł + zdjęcie + zawartość z paskiem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5345906" y="899836"/>
            <a:ext cx="4320000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5345906" y="1979837"/>
            <a:ext cx="432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4" name="Google Shape;84;p9"/>
          <p:cNvSpPr/>
          <p:nvPr>
            <p:ph idx="2" type="pic"/>
          </p:nvPr>
        </p:nvSpPr>
        <p:spPr>
          <a:xfrm>
            <a:off x="0" y="900113"/>
            <a:ext cx="4986338" cy="575972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lajd - tytuł + 2 elementy zawartości bez paska" showMasterSp="0">
  <p:cSld name="1_Slajd - tytuł + 2 elementy zawartości bez pask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1025906" y="1979837"/>
            <a:ext cx="4140000" cy="46800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2" type="body"/>
          </p:nvPr>
        </p:nvSpPr>
        <p:spPr>
          <a:xfrm>
            <a:off x="5525906" y="1979613"/>
            <a:ext cx="4140000" cy="46802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0" name="Google Shape;90;p10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b="1" i="0" sz="2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marR="0" rtl="0" algn="l">
              <a:lnSpc>
                <a:spcPct val="133333"/>
              </a:lnSpc>
              <a:spcBef>
                <a:spcPts val="1102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133333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1025870" y="0"/>
            <a:ext cx="1080742" cy="179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0" spcFirstLastPara="1" rIns="0" wrap="square" tIns="720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kans.pl/kutw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um.warszawa.pl/documents/56602/38746844/Strategia+%23Warszawa2030.pdf/990ffe5b-835b-515b-d899-0a34d600f591?t=1646311753449" TargetMode="External"/><Relationship Id="rId4" Type="http://schemas.openxmlformats.org/officeDocument/2006/relationships/hyperlink" Target="https://www.wroclaw.pl/rozmawia/cal-e-we-wroclawiu" TargetMode="External"/><Relationship Id="rId5" Type="http://schemas.openxmlformats.org/officeDocument/2006/relationships/hyperlink" Target="https://lublin.eu/mieszkancy/partycypacja/miejsca-aktywnosci-lokalnej/aktualnosci/" TargetMode="External"/><Relationship Id="rId6" Type="http://schemas.openxmlformats.org/officeDocument/2006/relationships/hyperlink" Target="https://www.gdansk.pl/gdansk-bez-plastik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>
            <p:ph type="ctrTitle"/>
          </p:nvPr>
        </p:nvSpPr>
        <p:spPr>
          <a:xfrm>
            <a:off x="1386640" y="3059127"/>
            <a:ext cx="7920000" cy="1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pen Sans"/>
              <a:buNone/>
            </a:pPr>
            <a:r>
              <a:rPr lang="pl-PL"/>
              <a:t>Tytuł prezentacji: Kapitał ludzki</a:t>
            </a:r>
            <a:br>
              <a:rPr lang="pl-PL"/>
            </a:br>
            <a:br>
              <a:rPr lang="pl-PL"/>
            </a:br>
            <a:r>
              <a:rPr lang="pl-PL" sz="1200"/>
              <a:t>Opracowała: Ida Wrzesień</a:t>
            </a:r>
            <a:endParaRPr/>
          </a:p>
        </p:txBody>
      </p:sp>
      <p:sp>
        <p:nvSpPr>
          <p:cNvPr id="104" name="Google Shape;104;p12"/>
          <p:cNvSpPr txBox="1"/>
          <p:nvPr>
            <p:ph idx="1" type="subTitle"/>
          </p:nvPr>
        </p:nvSpPr>
        <p:spPr>
          <a:xfrm>
            <a:off x="1385810" y="4859957"/>
            <a:ext cx="7920115" cy="108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Projekt pod nazwą Kompetencje jutra - modyfikacja wybranych kierunków studiów w Karkonoskiej Akademii Nauk Stosowanych w Jeleniej Górze realizowany w ramach programu 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None/>
            </a:pPr>
            <a:r>
              <a:rPr lang="pl-PL" sz="1100"/>
              <a:t>Fundusze Europejskie dla Rozwoju Społecznego 2021-2027</a:t>
            </a:r>
            <a:endParaRPr/>
          </a:p>
          <a:p>
            <a:pPr indent="0" lvl="0" marL="0" rtl="0" algn="l">
              <a:lnSpc>
                <a:spcPct val="82142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</a:pPr>
            <a:r>
              <a:t/>
            </a:r>
            <a:endParaRPr sz="1400"/>
          </a:p>
        </p:txBody>
      </p:sp>
      <p:sp>
        <p:nvSpPr>
          <p:cNvPr id="105" name="Google Shape;105;p12"/>
          <p:cNvSpPr txBox="1"/>
          <p:nvPr>
            <p:ph idx="10" type="dt"/>
          </p:nvPr>
        </p:nvSpPr>
        <p:spPr>
          <a:xfrm>
            <a:off x="7866081" y="539752"/>
            <a:ext cx="17997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2025-05-31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Innowacje społeczne to nowe rozwiązania odpowiadające na potrzeby społeczne, które poprawiają jakość życia mieszkańców i zwiększają efektywność zarządzania JST. Mogą obejmować nowe modele świadczenia usług publicznych, nowe formy partycypacji społecznej, rozwiązania technologiczne ułatwiające kontakt z administracją czy działania zwiększające integrację społeczną. Są istotnym elementem koncepcji Smart City, wpływającym na zrównoważony rozwój lokalny.</a:t>
            </a:r>
            <a:endParaRPr/>
          </a:p>
        </p:txBody>
      </p:sp>
      <p:sp>
        <p:nvSpPr>
          <p:cNvPr id="167" name="Google Shape;167;p21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72" name="Google Shape;172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73" name="Google Shape;173;p22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Koncepcja łańcucha wartości dodanej w sektorze edukacji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Łańcuch wartości dodanej w edukacji obejmuje wszystkie działania i procesy wpływające na podnoszenie jakości kapitału ludzkiego w danej JST. Zaczyna się od tworzenia odpowiednich warunków do nauki (infrastruktura, dostęp do technologii), przez proces dydaktyczny (jakość nauczania, kadra, programy nauczania), po efekty w postaci dobrze wykształconych, innowacyjnych i aktywnych społecznie obywateli. W ramach Smart City edukacja jest traktowana jako kluczowy element systemu innowacji i rozwoju gospodarczego gminy (Lis, 2018).</a:t>
            </a:r>
            <a:endParaRPr/>
          </a:p>
        </p:txBody>
      </p:sp>
      <p:sp>
        <p:nvSpPr>
          <p:cNvPr id="181" name="Google Shape;181;p23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86" name="Google Shape;186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87" name="Google Shape;187;p24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Koncepcja łańcucha wartości dodanej w sektorze edukacji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5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Łańcuch wartości dodanej w edukacji obejmuje wszystkie działania i procesy wpływające na podnoszenie jakości kapitału ludzkiego w danej JST. Zaczyna się od tworzenia odpowiednich warunków do nauki (infrastruktura, dostęp do technologii), przez proces dydaktyczny (jakość nauczania, kadra, programy nauczania), po efekty w postaci dobrze wykształconych, innowacyjnych i aktywnych społecznie obywateli. W ramach Smart City edukacja jest traktowana jako kluczowy element systemu innowacji i rozwoju gospodarczego gminy (Lis, 2018).</a:t>
            </a:r>
            <a:endParaRPr/>
          </a:p>
        </p:txBody>
      </p:sp>
      <p:sp>
        <p:nvSpPr>
          <p:cNvPr id="195" name="Google Shape;195;p25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200" name="Google Shape;200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01" name="Google Shape;201;p26"/>
          <p:cNvSpPr txBox="1"/>
          <p:nvPr>
            <p:ph type="ctrTitle"/>
          </p:nvPr>
        </p:nvSpPr>
        <p:spPr>
          <a:xfrm>
            <a:off x="3186038" y="516146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Inicjatywy obywatelskie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Budżet Obywatelski (Partycypacyjny)</a:t>
            </a:r>
            <a:r>
              <a:rPr lang="pl-PL"/>
              <a:t> w miastach takich jak Warszawa, Gdańsk, Wrocław — umożliwienie mieszkańcom współdecydowania o przeznaczeniu części środków budżetowych gminy, rozwój kompetencji społecznych, zwiększanie zaufania do samorządu.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Lokalne grupy działania (LGD)</a:t>
            </a:r>
            <a:r>
              <a:rPr lang="pl-PL"/>
              <a:t> w ramach Programu Rozwoju Obszarów Wiejskich — wspieranie oddolnych projektów mieszkańców gmin wiejskich i małych miast, integracja społeczności lokalnych.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Akcja Masz Głos Fundacji Batorego</a:t>
            </a:r>
            <a:r>
              <a:rPr lang="pl-PL"/>
              <a:t> — program wspierający lokalnych liderów w działaniach na rzecz swojej społeczności (konsultacje społeczne, inicjatywy obywatelskie).</a:t>
            </a:r>
            <a:endParaRPr/>
          </a:p>
        </p:txBody>
      </p:sp>
      <p:sp>
        <p:nvSpPr>
          <p:cNvPr id="209" name="Google Shape;209;p2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Projekty edukacyjne</a:t>
            </a:r>
            <a:endParaRPr/>
          </a:p>
        </p:txBody>
      </p:sp>
      <p:sp>
        <p:nvSpPr>
          <p:cNvPr id="216" name="Google Shape;216;p28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Program „Szkoła z Klasą”</a:t>
            </a:r>
            <a:r>
              <a:rPr lang="pl-PL"/>
              <a:t> — rozwijanie kompetencji nauczycieli i uczniów w zakresie współpracy, kreatywności i samodzielności, zwiększanie zaangażowania rodziców i lokalnych społeczności.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„Uniwersytety Trzeciego Wieku”</a:t>
            </a:r>
            <a:r>
              <a:rPr lang="pl-PL"/>
              <a:t> w wielu polskich miastach — podnoszenie kapitału ludzkiego seniorów, integracja pokoleniowa.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KUTW</a:t>
            </a:r>
            <a:r>
              <a:rPr lang="pl-PL"/>
              <a:t> w KANS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b="1" lang="pl-PL"/>
              <a:t>Edukacja dla Demokracji</a:t>
            </a:r>
            <a:r>
              <a:rPr lang="pl-PL"/>
              <a:t> — projekt Fundacji Edukacja dla Demokracji wspierający rozwój kompetencji obywatelskich młodzieży i nauczycieli.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8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Projekty miejskie (Smart City)</a:t>
            </a:r>
            <a:endParaRPr/>
          </a:p>
        </p:txBody>
      </p:sp>
      <p:sp>
        <p:nvSpPr>
          <p:cNvPr id="224" name="Google Shape;224;p29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3"/>
              </a:rPr>
              <a:t>Warszawa 2030</a:t>
            </a:r>
            <a:r>
              <a:rPr lang="pl-PL"/>
              <a:t>– strategia rozwoju miasta — działania na rzecz tworzenia społeczności zaangażowanych, uczących się i współpracujących mieszkańców, rozwój kultury współdecydowania.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Centra Aktywności Lokalnej (CAL) — m.in. we </a:t>
            </a:r>
            <a:r>
              <a:rPr lang="pl-PL" u="sng">
                <a:solidFill>
                  <a:schemeClr val="hlink"/>
                </a:solidFill>
                <a:hlinkClick r:id="rId4"/>
              </a:rPr>
              <a:t>Wrocławiu</a:t>
            </a:r>
            <a:r>
              <a:rPr lang="pl-PL"/>
              <a:t> i  Miejsca Aktywności Lokalnej (MAL)  w </a:t>
            </a:r>
            <a:r>
              <a:rPr lang="pl-PL" u="sng">
                <a:solidFill>
                  <a:schemeClr val="hlink"/>
                </a:solidFill>
                <a:hlinkClick r:id="rId5"/>
              </a:rPr>
              <a:t>Lublinie</a:t>
            </a:r>
            <a:r>
              <a:rPr lang="pl-PL"/>
              <a:t> — miejsca spotkań i działań mieszkańców, wspierające aktywizację społeczną, edukację nieformalną.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rPr lang="pl-PL" u="sng">
                <a:solidFill>
                  <a:schemeClr val="hlink"/>
                </a:solidFill>
                <a:hlinkClick r:id="rId6"/>
              </a:rPr>
              <a:t>Gdańsk bez plastiku</a:t>
            </a:r>
            <a:r>
              <a:rPr lang="pl-PL"/>
              <a:t> — program łączący działania edukacyjne z aktywnością mieszkańców na rzecz ochrony środowiska, rozwój postaw prospołecznych i proekologicznych.</a:t>
            </a:r>
            <a:endParaRPr/>
          </a:p>
          <a:p>
            <a:pPr indent="0" lvl="0" marL="0" rtl="0" algn="l">
              <a:spcBef>
                <a:spcPts val="1102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10" name="Google Shape;110;p1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11" name="Google Shape;111;p13"/>
          <p:cNvSpPr txBox="1"/>
          <p:nvPr>
            <p:ph type="ctrTitle"/>
          </p:nvPr>
        </p:nvSpPr>
        <p:spPr>
          <a:xfrm>
            <a:off x="3186113" y="5195719"/>
            <a:ext cx="6480176" cy="1320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None/>
            </a:pPr>
            <a:r>
              <a:rPr lang="pl-PL"/>
              <a:t>Mieszkańcy gminy jako czynnik zrównoważonego rozwoju Smart City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/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t/>
            </a:r>
            <a:endParaRPr/>
          </a:p>
        </p:txBody>
      </p:sp>
      <p:sp>
        <p:nvSpPr>
          <p:cNvPr id="117" name="Google Shape;117;p14"/>
          <p:cNvSpPr txBox="1"/>
          <p:nvPr>
            <p:ph idx="1" type="body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137686" lvl="0" marL="251986" rtl="0" algn="just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</a:pPr>
            <a:r>
              <a:rPr lang="pl-PL"/>
              <a:t>W koncepcji Smart City mieszkańcy gminy pełnią kluczową rolę jako aktywni uczestnicy procesów zarządczych, współtwórcy usług publicznych oraz inicjatorzy lokalnych innowacji. Ich zaangażowanie wpływa na jakość życia, poziom zadowolenia z usług publicznych oraz na efektywność wdrażanych rozwiązań technologicznych. Udział mieszkańców w konsultacjach społecznych, budżecie partycypacyjnym czy crowdsourcingu pozwala lepiej dopasować inwestycje do rzeczywistych potrzeb lokalnej społeczności, co sprzyja zrównoważonemu rozwojowi miasta/gminy.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22" name="Google Shape;122;p1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23" name="Google Shape;123;p15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Kapitał ludzki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Kapitał społeczny obejmuje sieć powiązań, relacji, zaufania i norm społecznych, które umożliwiają skuteczną współpracę w ramach wspólnot lokalnych. Wysoki poziom kapitału społecznego ułatwia współdziałanie mieszkańców z władzami JST, zwiększa efektywność działań samorządu, sprzyja budowaniu inicjatyw oddolnych i włączaniu obywateli w procesy decyzyjne (partycypacja społeczna). Jest podstawą funkcjonowania Smart City opartego na współpracy i dialogu.</a:t>
            </a:r>
            <a:endParaRPr/>
          </a:p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Teoria kapitału ludzkiego wyjaśnia zróżnicowanie wynagrodzeń poprzez różnice w wydajności pracy, wynikające z poziomu wykształcenia, umiejętności i doświadczenia zawodowego. Zakłada ona dwie interpretacje wpływu wykształcenia: pierwsza mówi o tym, że wykształcenie zwiększa wydajność pracownika, a druga, że kluczowe są wrodzone predyspozycje i zdolność do uczenia się, a nie samo wykształcenie. Teoria ta uwzględnia również konieczność inwestowania w kapitał ludzki, uwzględniając zarówno koszty bezpośrednie (czesne, książki), jak i koszty alternatywne (utracone dochody).</a:t>
            </a:r>
            <a:endParaRPr/>
          </a:p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Początki myśli o kapitale ludzkim sięgają starożytności (Ksenofont) i okresu klasycyzmu (W. Petty, A. Smith), którzy podkreślali znaczenie pracy i kwalifikacji dla dobrobytu narodowego. W XIX wieku Marks uznał kwalifikacje za czynnik zwiększający wartość pracy. Nowoczesna teoria kapitału ludzkiego rozwinęła się w latach 60. XX w. dzięki pracom G.S. Beckera, J. Mincera i T.W. Schultza, którzy traktowali wiedzę i umiejętności człowieka jako element kapitału produkcyjnego, wpływający na przyszłe zarobki i rozwój gospodarczy. Obecnie teoria ta znajduje zastosowanie w analizie rynku pracy, kształcenia i zarządzania zasobami ludzkimi w organizacjach (Lis, 2018).</a:t>
            </a:r>
            <a:endParaRPr/>
          </a:p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44" name="Google Shape;144;p1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45" name="Google Shape;145;p18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Kapitał kreatywny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1025525" y="899836"/>
            <a:ext cx="8640300" cy="10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Kapitał kreatywny</a:t>
            </a:r>
            <a:endParaRPr/>
          </a:p>
        </p:txBody>
      </p:sp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1025907" y="1979837"/>
            <a:ext cx="8640300" cy="46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just">
              <a:spcBef>
                <a:spcPts val="1102"/>
              </a:spcBef>
              <a:spcAft>
                <a:spcPts val="0"/>
              </a:spcAft>
              <a:buNone/>
            </a:pPr>
            <a:r>
              <a:rPr lang="pl-PL"/>
              <a:t>Kapitał kreatywny</a:t>
            </a:r>
            <a:r>
              <a:rPr lang="pl-PL"/>
              <a:t> to zdolność mieszkańców do generowania nowych pomysłów, rozwiązań i projektów, które mogą przyczynić się do innowacji społecznych i technologicznych w JST. Kreatywność wspólnot lokalnych jest niezbędna do tworzenia nowych usług, poprawy jakości życia czy rozwoju kultury. JST mogą stymulować ten kapitał poprzez wsparcie dla start-upów, inkubatorów przedsiębiorczości, przestrzeni coworkingowych czy inicjatyw kulturalnych.</a:t>
            </a:r>
            <a:endParaRPr/>
          </a:p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</p:spPr>
        <p:txBody>
          <a:bodyPr anchorCtr="0" anchor="ctr" bIns="72000" lIns="0" spcFirstLastPara="1" rIns="0" wrap="square" tIns="72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d and depression emotion concept. Vector flat people illustration. Woman sitting lonely in frustrated depressed pose. Symbol of negative feeling, grief, ptsr, anxiety, mental disorder. (Dostarczone przez Getty Images)" id="158" name="Google Shape;158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48" r="748" t="0"/>
          <a:stretch/>
        </p:blipFill>
        <p:spPr>
          <a:xfrm>
            <a:off x="669925" y="0"/>
            <a:ext cx="6835773" cy="485933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159" name="Google Shape;159;p20"/>
          <p:cNvSpPr txBox="1"/>
          <p:nvPr>
            <p:ph type="ctrTitle"/>
          </p:nvPr>
        </p:nvSpPr>
        <p:spPr>
          <a:xfrm>
            <a:off x="3186113" y="5195719"/>
            <a:ext cx="6480300" cy="13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</a:pPr>
            <a:r>
              <a:rPr lang="pl-PL"/>
              <a:t>Innowacje społeczne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